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0"/>
  </p:notesMasterIdLst>
  <p:sldIdLst>
    <p:sldId id="257" r:id="rId5"/>
    <p:sldId id="261" r:id="rId6"/>
    <p:sldId id="4447" r:id="rId7"/>
    <p:sldId id="265" r:id="rId8"/>
    <p:sldId id="262" r:id="rId9"/>
    <p:sldId id="263" r:id="rId10"/>
    <p:sldId id="266" r:id="rId11"/>
    <p:sldId id="259" r:id="rId12"/>
    <p:sldId id="260" r:id="rId13"/>
    <p:sldId id="283" r:id="rId14"/>
    <p:sldId id="284" r:id="rId15"/>
    <p:sldId id="286" r:id="rId16"/>
    <p:sldId id="264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7" r:id="rId27"/>
    <p:sldId id="278" r:id="rId28"/>
    <p:sldId id="279" r:id="rId29"/>
    <p:sldId id="280" r:id="rId30"/>
    <p:sldId id="281" r:id="rId31"/>
    <p:sldId id="282" r:id="rId32"/>
    <p:sldId id="287" r:id="rId33"/>
    <p:sldId id="4446" r:id="rId34"/>
    <p:sldId id="4436" r:id="rId35"/>
    <p:sldId id="4437" r:id="rId36"/>
    <p:sldId id="4438" r:id="rId37"/>
    <p:sldId id="276" r:id="rId38"/>
    <p:sldId id="4445" r:id="rId39"/>
    <p:sldId id="4433" r:id="rId40"/>
    <p:sldId id="4434" r:id="rId41"/>
    <p:sldId id="4435" r:id="rId42"/>
    <p:sldId id="4439" r:id="rId43"/>
    <p:sldId id="4440" r:id="rId44"/>
    <p:sldId id="4441" r:id="rId45"/>
    <p:sldId id="4442" r:id="rId46"/>
    <p:sldId id="4443" r:id="rId47"/>
    <p:sldId id="4444" r:id="rId48"/>
    <p:sldId id="4432" r:id="rId4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D68"/>
    <a:srgbClr val="0070C0"/>
    <a:srgbClr val="DFF2F9"/>
    <a:srgbClr val="8ECEE9"/>
    <a:srgbClr val="2671B0"/>
    <a:srgbClr val="328DCD"/>
    <a:srgbClr val="FADB80"/>
    <a:srgbClr val="FCE7AA"/>
    <a:srgbClr val="FBDC81"/>
    <a:srgbClr val="32A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19" autoAdjust="0"/>
  </p:normalViewPr>
  <p:slideViewPr>
    <p:cSldViewPr snapToGrid="0">
      <p:cViewPr varScale="1">
        <p:scale>
          <a:sx n="117" d="100"/>
          <a:sy n="117" d="100"/>
        </p:scale>
        <p:origin x="3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18740F62-E849-40E7-A513-9E773608E9D6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694839D-C2B9-4A21-93A5-0CE48BD81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7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Khi </a:t>
            </a:r>
            <a:r>
              <a:rPr lang="en-GB" b="0" dirty="0" err="1"/>
              <a:t>bạn</a:t>
            </a:r>
            <a:r>
              <a:rPr lang="en-GB" b="0" dirty="0"/>
              <a:t> </a:t>
            </a:r>
            <a:r>
              <a:rPr lang="en-GB" b="0" dirty="0" err="1"/>
              <a:t>chạy</a:t>
            </a:r>
            <a:r>
              <a:rPr lang="en-GB" b="0" dirty="0"/>
              <a:t> file .</a:t>
            </a:r>
            <a:r>
              <a:rPr lang="en-GB" b="0" dirty="0" err="1"/>
              <a:t>py</a:t>
            </a:r>
            <a:r>
              <a:rPr lang="en-GB" b="0" dirty="0"/>
              <a:t>, Python </a:t>
            </a:r>
            <a:r>
              <a:rPr lang="en-GB" b="0" dirty="0" err="1"/>
              <a:t>sẽ</a:t>
            </a:r>
            <a:r>
              <a:rPr lang="en-GB" b="0" dirty="0"/>
              <a:t>:</a:t>
            </a:r>
          </a:p>
          <a:p>
            <a:r>
              <a:rPr lang="en-GB" b="0" dirty="0" err="1"/>
              <a:t>Đọc</a:t>
            </a:r>
            <a:r>
              <a:rPr lang="en-GB" b="0" dirty="0"/>
              <a:t> </a:t>
            </a:r>
            <a:r>
              <a:rPr lang="en-GB" b="0" dirty="0" err="1"/>
              <a:t>từng</a:t>
            </a:r>
            <a:r>
              <a:rPr lang="en-GB" b="0" dirty="0"/>
              <a:t> </a:t>
            </a:r>
            <a:r>
              <a:rPr lang="en-GB" b="0" dirty="0" err="1"/>
              <a:t>dòng</a:t>
            </a:r>
            <a:r>
              <a:rPr lang="en-GB" b="0" dirty="0"/>
              <a:t> </a:t>
            </a:r>
            <a:r>
              <a:rPr lang="en-GB" b="0" dirty="0" err="1"/>
              <a:t>mã</a:t>
            </a:r>
            <a:r>
              <a:rPr lang="en-GB" b="0" dirty="0"/>
              <a:t> </a:t>
            </a:r>
            <a:r>
              <a:rPr lang="en-GB" b="0" dirty="0" err="1"/>
              <a:t>nguồn</a:t>
            </a:r>
            <a:endParaRPr lang="en-GB" b="0" dirty="0"/>
          </a:p>
          <a:p>
            <a:r>
              <a:rPr lang="en-GB" b="0" dirty="0" err="1"/>
              <a:t>Dịch</a:t>
            </a:r>
            <a:r>
              <a:rPr lang="en-GB" b="0" dirty="0"/>
              <a:t> </a:t>
            </a:r>
            <a:r>
              <a:rPr lang="en-GB" b="0" dirty="0" err="1"/>
              <a:t>và</a:t>
            </a:r>
            <a:r>
              <a:rPr lang="en-GB" b="0" dirty="0"/>
              <a:t> </a:t>
            </a:r>
            <a:r>
              <a:rPr lang="en-GB" b="0" dirty="0" err="1"/>
              <a:t>thực</a:t>
            </a:r>
            <a:r>
              <a:rPr lang="en-GB" b="0" dirty="0"/>
              <a:t> </a:t>
            </a:r>
            <a:r>
              <a:rPr lang="en-GB" b="0" dirty="0" err="1"/>
              <a:t>thi</a:t>
            </a:r>
            <a:r>
              <a:rPr lang="en-GB" b="0" dirty="0"/>
              <a:t> </a:t>
            </a:r>
            <a:r>
              <a:rPr lang="en-GB" b="0" dirty="0" err="1"/>
              <a:t>từng</a:t>
            </a:r>
            <a:r>
              <a:rPr lang="en-GB" b="0" dirty="0"/>
              <a:t> </a:t>
            </a:r>
            <a:r>
              <a:rPr lang="en-GB" b="0" dirty="0" err="1"/>
              <a:t>dòng</a:t>
            </a:r>
            <a:r>
              <a:rPr lang="en-GB" b="0" dirty="0"/>
              <a:t> </a:t>
            </a:r>
            <a:r>
              <a:rPr lang="en-GB" b="0" dirty="0" err="1"/>
              <a:t>một</a:t>
            </a:r>
            <a:r>
              <a:rPr lang="en-GB" b="0" dirty="0"/>
              <a:t> </a:t>
            </a:r>
            <a:r>
              <a:rPr lang="en-GB" b="0" dirty="0" err="1"/>
              <a:t>bằng</a:t>
            </a:r>
            <a:r>
              <a:rPr lang="en-GB" b="0" dirty="0"/>
              <a:t> interpreter (</a:t>
            </a:r>
            <a:r>
              <a:rPr lang="en-GB" b="0" dirty="0" err="1"/>
              <a:t>trình</a:t>
            </a:r>
            <a:r>
              <a:rPr lang="en-GB" b="0" dirty="0"/>
              <a:t> </a:t>
            </a:r>
            <a:r>
              <a:rPr lang="en-GB" b="0" dirty="0" err="1"/>
              <a:t>thông</a:t>
            </a:r>
            <a:r>
              <a:rPr lang="en-GB" b="0" dirty="0"/>
              <a:t> </a:t>
            </a:r>
            <a:r>
              <a:rPr lang="en-GB" b="0" dirty="0" err="1"/>
              <a:t>dịch</a:t>
            </a:r>
            <a:r>
              <a:rPr lang="en-GB" b="0" dirty="0"/>
              <a:t>)</a:t>
            </a:r>
          </a:p>
          <a:p>
            <a:endParaRPr lang="en-GB" b="0" dirty="0"/>
          </a:p>
          <a:p>
            <a:r>
              <a:rPr lang="vi-VN" b="0" dirty="0"/>
              <a:t>Khi bạn viết chương trình C (.c) và biên dịch (compile):</a:t>
            </a:r>
          </a:p>
          <a:p>
            <a:r>
              <a:rPr lang="vi-VN" b="0" dirty="0"/>
              <a:t>Mã nguồn được chuyển trực tiếp thành mã máy (machine code) bởi compiler (ví dụ: gcc)</a:t>
            </a:r>
          </a:p>
          <a:p>
            <a:r>
              <a:rPr lang="vi-VN" b="0" dirty="0"/>
              <a:t>Kết quả là 1 file chạy độc lập (thường là .exe trên Windows hoặc binary trên Linux)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2674CE4-FBD8-4481-AEFB-CA53E599A745}" type="slidenum">
              <a:rPr lang="en-GB" noProof="0" smtClean="0"/>
              <a:t>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46315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798F1-D744-0A6F-5C6A-5ECA0A2F7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1B9556-389E-F6D2-B278-1B569C3898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D68930-E1C3-C741-EE34-690F3692C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/>
              <a:t>Khi </a:t>
            </a:r>
            <a:r>
              <a:rPr lang="en-GB" b="0" dirty="0" err="1"/>
              <a:t>bạn</a:t>
            </a:r>
            <a:r>
              <a:rPr lang="en-GB" b="0" dirty="0"/>
              <a:t> </a:t>
            </a:r>
            <a:r>
              <a:rPr lang="en-GB" b="0" dirty="0" err="1"/>
              <a:t>chạy</a:t>
            </a:r>
            <a:r>
              <a:rPr lang="en-GB" b="0" dirty="0"/>
              <a:t> file .</a:t>
            </a:r>
            <a:r>
              <a:rPr lang="en-GB" b="0" dirty="0" err="1"/>
              <a:t>py</a:t>
            </a:r>
            <a:r>
              <a:rPr lang="en-GB" b="0" dirty="0"/>
              <a:t>, Python </a:t>
            </a:r>
            <a:r>
              <a:rPr lang="en-GB" b="0" dirty="0" err="1"/>
              <a:t>sẽ</a:t>
            </a:r>
            <a:r>
              <a:rPr lang="en-GB" b="0" dirty="0"/>
              <a:t>:</a:t>
            </a:r>
          </a:p>
          <a:p>
            <a:r>
              <a:rPr lang="en-GB" b="0" dirty="0" err="1"/>
              <a:t>Đọc</a:t>
            </a:r>
            <a:r>
              <a:rPr lang="en-GB" b="0" dirty="0"/>
              <a:t> </a:t>
            </a:r>
            <a:r>
              <a:rPr lang="en-GB" b="0" dirty="0" err="1"/>
              <a:t>từng</a:t>
            </a:r>
            <a:r>
              <a:rPr lang="en-GB" b="0" dirty="0"/>
              <a:t> </a:t>
            </a:r>
            <a:r>
              <a:rPr lang="en-GB" b="0" dirty="0" err="1"/>
              <a:t>dòng</a:t>
            </a:r>
            <a:r>
              <a:rPr lang="en-GB" b="0" dirty="0"/>
              <a:t> </a:t>
            </a:r>
            <a:r>
              <a:rPr lang="en-GB" b="0" dirty="0" err="1"/>
              <a:t>mã</a:t>
            </a:r>
            <a:r>
              <a:rPr lang="en-GB" b="0" dirty="0"/>
              <a:t> </a:t>
            </a:r>
            <a:r>
              <a:rPr lang="en-GB" b="0" dirty="0" err="1"/>
              <a:t>nguồn</a:t>
            </a:r>
            <a:endParaRPr lang="en-GB" b="0" dirty="0"/>
          </a:p>
          <a:p>
            <a:r>
              <a:rPr lang="en-GB" b="0" dirty="0" err="1"/>
              <a:t>Dịch</a:t>
            </a:r>
            <a:r>
              <a:rPr lang="en-GB" b="0" dirty="0"/>
              <a:t> </a:t>
            </a:r>
            <a:r>
              <a:rPr lang="en-GB" b="0" dirty="0" err="1"/>
              <a:t>và</a:t>
            </a:r>
            <a:r>
              <a:rPr lang="en-GB" b="0" dirty="0"/>
              <a:t> </a:t>
            </a:r>
            <a:r>
              <a:rPr lang="en-GB" b="0" dirty="0" err="1"/>
              <a:t>thực</a:t>
            </a:r>
            <a:r>
              <a:rPr lang="en-GB" b="0" dirty="0"/>
              <a:t> </a:t>
            </a:r>
            <a:r>
              <a:rPr lang="en-GB" b="0" dirty="0" err="1"/>
              <a:t>thi</a:t>
            </a:r>
            <a:r>
              <a:rPr lang="en-GB" b="0" dirty="0"/>
              <a:t> </a:t>
            </a:r>
            <a:r>
              <a:rPr lang="en-GB" b="0" dirty="0" err="1"/>
              <a:t>từng</a:t>
            </a:r>
            <a:r>
              <a:rPr lang="en-GB" b="0" dirty="0"/>
              <a:t> </a:t>
            </a:r>
            <a:r>
              <a:rPr lang="en-GB" b="0" dirty="0" err="1"/>
              <a:t>dòng</a:t>
            </a:r>
            <a:r>
              <a:rPr lang="en-GB" b="0" dirty="0"/>
              <a:t> </a:t>
            </a:r>
            <a:r>
              <a:rPr lang="en-GB" b="0" dirty="0" err="1"/>
              <a:t>một</a:t>
            </a:r>
            <a:r>
              <a:rPr lang="en-GB" b="0" dirty="0"/>
              <a:t> </a:t>
            </a:r>
            <a:r>
              <a:rPr lang="en-GB" b="0" dirty="0" err="1"/>
              <a:t>bằng</a:t>
            </a:r>
            <a:r>
              <a:rPr lang="en-GB" b="0" dirty="0"/>
              <a:t> interpreter (</a:t>
            </a:r>
            <a:r>
              <a:rPr lang="en-GB" b="0" dirty="0" err="1"/>
              <a:t>trình</a:t>
            </a:r>
            <a:r>
              <a:rPr lang="en-GB" b="0" dirty="0"/>
              <a:t> </a:t>
            </a:r>
            <a:r>
              <a:rPr lang="en-GB" b="0" dirty="0" err="1"/>
              <a:t>thông</a:t>
            </a:r>
            <a:r>
              <a:rPr lang="en-GB" b="0" dirty="0"/>
              <a:t> </a:t>
            </a:r>
            <a:r>
              <a:rPr lang="en-GB" b="0" dirty="0" err="1"/>
              <a:t>dịch</a:t>
            </a:r>
            <a:r>
              <a:rPr lang="en-GB" b="0" dirty="0"/>
              <a:t>)</a:t>
            </a:r>
          </a:p>
          <a:p>
            <a:endParaRPr lang="en-GB" b="0" dirty="0"/>
          </a:p>
          <a:p>
            <a:r>
              <a:rPr lang="vi-VN" b="0" dirty="0"/>
              <a:t>Khi bạn viết chương trình C (.c) và biên dịch (compile):</a:t>
            </a:r>
          </a:p>
          <a:p>
            <a:r>
              <a:rPr lang="vi-VN" b="0" dirty="0"/>
              <a:t>Mã nguồn được chuyển trực tiếp thành mã máy (machine code) bởi compiler (ví dụ: gcc)</a:t>
            </a:r>
          </a:p>
          <a:p>
            <a:r>
              <a:rPr lang="vi-VN" b="0" dirty="0"/>
              <a:t>Kết quả là 1 file chạy độc lập (thường là .exe trên Windows hoặc binary trên Linux)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DF5A5-E522-4A71-C985-4E1492935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2674CE4-FBD8-4481-AEFB-CA53E599A745}" type="slidenum">
              <a:rPr lang="en-GB" noProof="0" smtClean="0"/>
              <a:t>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43098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2674CE4-FBD8-4481-AEFB-CA53E599A745}" type="slidenum">
              <a:rPr lang="en-GB" noProof="0" smtClean="0"/>
              <a:t>34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60091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49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9D8DC4-B8F6-4ABC-BB1F-0C80FA41992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49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116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FDE072-334B-4EAE-8259-25C3D589514D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0">
            <a:blip r:embed="rId3" cstate="hqprint">
              <a:alphaModFix amt="1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00B0943-5F35-4001-8E5D-100327DEFCA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611626" y="6567800"/>
            <a:ext cx="617951" cy="32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0075A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BA8C2EF9-055B-4194-8EE9-C8D4C2B5DED7}" type="slidenum">
              <a:rPr lang="en-US" sz="1400" b="1" smtClean="0">
                <a:solidFill>
                  <a:srgbClr val="2540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>
                <a:defRPr/>
              </a:pPr>
              <a:t>‹#›</a:t>
            </a:fld>
            <a:endParaRPr lang="en-US" sz="1400" b="1">
              <a:solidFill>
                <a:srgbClr val="2540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25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eveal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032" y="6571487"/>
            <a:ext cx="12244064" cy="573025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sp>
        <p:nvSpPr>
          <p:cNvPr id="5" name="Slide Number Placeholder 4"/>
          <p:cNvSpPr txBox="1">
            <a:spLocks/>
          </p:cNvSpPr>
          <p:nvPr userDrawn="1"/>
        </p:nvSpPr>
        <p:spPr bwMode="gray">
          <a:xfrm>
            <a:off x="11498997" y="6576966"/>
            <a:ext cx="711200" cy="32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0075A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A8C2EF9-055B-4194-8EE9-C8D4C2B5DED7}" type="slidenum">
              <a:rPr lang="en-US" sz="1400" b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en-US" sz="1400" b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18941B-AF93-90D3-6F4E-83A493604FAD}"/>
              </a:ext>
            </a:extLst>
          </p:cNvPr>
          <p:cNvGrpSpPr/>
          <p:nvPr userDrawn="1"/>
        </p:nvGrpSpPr>
        <p:grpSpPr>
          <a:xfrm>
            <a:off x="10341486" y="769971"/>
            <a:ext cx="1737360" cy="64008"/>
            <a:chOff x="6073353" y="1311274"/>
            <a:chExt cx="3046011" cy="92983"/>
          </a:xfrm>
          <a:solidFill>
            <a:srgbClr val="0070C0"/>
          </a:solidFill>
        </p:grpSpPr>
        <p:sp>
          <p:nvSpPr>
            <p:cNvPr id="4" name="Freeform 200">
              <a:extLst>
                <a:ext uri="{FF2B5EF4-FFF2-40B4-BE49-F238E27FC236}">
                  <a16:creationId xmlns:a16="http://schemas.microsoft.com/office/drawing/2014/main" id="{CDC80AA7-EBD9-6420-4B28-426A8391F8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08193" y="1311274"/>
              <a:ext cx="511171" cy="92983"/>
            </a:xfrm>
            <a:custGeom>
              <a:avLst/>
              <a:gdLst>
                <a:gd name="T0" fmla="*/ 100 w 166"/>
                <a:gd name="T1" fmla="*/ 64 h 64"/>
                <a:gd name="T2" fmla="*/ 166 w 166"/>
                <a:gd name="T3" fmla="*/ 0 h 64"/>
                <a:gd name="T4" fmla="*/ 64 w 166"/>
                <a:gd name="T5" fmla="*/ 0 h 64"/>
                <a:gd name="T6" fmla="*/ 0 w 166"/>
                <a:gd name="T7" fmla="*/ 64 h 64"/>
                <a:gd name="T8" fmla="*/ 100 w 166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64">
                  <a:moveTo>
                    <a:pt x="100" y="64"/>
                  </a:moveTo>
                  <a:lnTo>
                    <a:pt x="166" y="0"/>
                  </a:lnTo>
                  <a:lnTo>
                    <a:pt x="64" y="0"/>
                  </a:lnTo>
                  <a:lnTo>
                    <a:pt x="0" y="64"/>
                  </a:lnTo>
                  <a:lnTo>
                    <a:pt x="100" y="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6" name="Freeform 201">
              <a:extLst>
                <a:ext uri="{FF2B5EF4-FFF2-40B4-BE49-F238E27FC236}">
                  <a16:creationId xmlns:a16="http://schemas.microsoft.com/office/drawing/2014/main" id="{BACF16C6-89F4-FB91-3192-1C06B1F8E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47249" y="1311274"/>
              <a:ext cx="511171" cy="92983"/>
            </a:xfrm>
            <a:custGeom>
              <a:avLst/>
              <a:gdLst>
                <a:gd name="T0" fmla="*/ 102 w 166"/>
                <a:gd name="T1" fmla="*/ 64 h 64"/>
                <a:gd name="T2" fmla="*/ 166 w 166"/>
                <a:gd name="T3" fmla="*/ 0 h 64"/>
                <a:gd name="T4" fmla="*/ 64 w 166"/>
                <a:gd name="T5" fmla="*/ 0 h 64"/>
                <a:gd name="T6" fmla="*/ 0 w 166"/>
                <a:gd name="T7" fmla="*/ 64 h 64"/>
                <a:gd name="T8" fmla="*/ 102 w 166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64">
                  <a:moveTo>
                    <a:pt x="102" y="64"/>
                  </a:moveTo>
                  <a:lnTo>
                    <a:pt x="166" y="0"/>
                  </a:lnTo>
                  <a:lnTo>
                    <a:pt x="64" y="0"/>
                  </a:lnTo>
                  <a:lnTo>
                    <a:pt x="0" y="64"/>
                  </a:lnTo>
                  <a:lnTo>
                    <a:pt x="102" y="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  <p:sp>
          <p:nvSpPr>
            <p:cNvPr id="7" name="Freeform 203">
              <a:extLst>
                <a:ext uri="{FF2B5EF4-FFF2-40B4-BE49-F238E27FC236}">
                  <a16:creationId xmlns:a16="http://schemas.microsoft.com/office/drawing/2014/main" id="{BB03BA12-685F-8F3F-854A-794CEC061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353" y="1311274"/>
              <a:ext cx="2331063" cy="92983"/>
            </a:xfrm>
            <a:custGeom>
              <a:avLst/>
              <a:gdLst>
                <a:gd name="T0" fmla="*/ 691 w 757"/>
                <a:gd name="T1" fmla="*/ 64 h 64"/>
                <a:gd name="T2" fmla="*/ 757 w 757"/>
                <a:gd name="T3" fmla="*/ 0 h 64"/>
                <a:gd name="T4" fmla="*/ 67 w 757"/>
                <a:gd name="T5" fmla="*/ 0 h 64"/>
                <a:gd name="T6" fmla="*/ 0 w 757"/>
                <a:gd name="T7" fmla="*/ 64 h 64"/>
                <a:gd name="T8" fmla="*/ 691 w 757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7" h="64">
                  <a:moveTo>
                    <a:pt x="691" y="64"/>
                  </a:moveTo>
                  <a:lnTo>
                    <a:pt x="757" y="0"/>
                  </a:lnTo>
                  <a:lnTo>
                    <a:pt x="67" y="0"/>
                  </a:lnTo>
                  <a:lnTo>
                    <a:pt x="0" y="64"/>
                  </a:lnTo>
                  <a:lnTo>
                    <a:pt x="691" y="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2 Noi dung dai"/>
                <a:ea typeface="+mn-ea"/>
                <a:cs typeface="+mn-cs"/>
              </a:endParaRPr>
            </a:p>
          </p:txBody>
        </p:sp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8326" y="0"/>
            <a:ext cx="10147639" cy="769972"/>
          </a:xfrm>
          <a:prstGeom prst="rect">
            <a:avLst/>
          </a:prstGeom>
        </p:spPr>
        <p:txBody>
          <a:bodyPr anchor="b"/>
          <a:lstStyle>
            <a:lvl1pPr>
              <a:defRPr sz="3200" b="1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7975" y="1120775"/>
            <a:ext cx="11564938" cy="5097463"/>
          </a:xfrm>
          <a:prstGeom prst="rect">
            <a:avLst/>
          </a:prstGeom>
        </p:spPr>
        <p:txBody>
          <a:bodyPr/>
          <a:lstStyle>
            <a:lvl1pPr marL="357188" indent="-357188">
              <a:defRPr sz="2400" baseline="0">
                <a:solidFill>
                  <a:srgbClr val="273D68"/>
                </a:solidFill>
              </a:defRPr>
            </a:lvl1pPr>
            <a:lvl2pPr>
              <a:defRPr sz="2000">
                <a:solidFill>
                  <a:srgbClr val="273D68"/>
                </a:solidFill>
              </a:defRPr>
            </a:lvl2pPr>
            <a:lvl3pPr>
              <a:defRPr>
                <a:solidFill>
                  <a:srgbClr val="273D68"/>
                </a:solidFill>
              </a:defRPr>
            </a:lvl3pPr>
            <a:lvl4pPr>
              <a:defRPr>
                <a:solidFill>
                  <a:srgbClr val="273D68"/>
                </a:solidFill>
              </a:defRPr>
            </a:lvl4pPr>
            <a:lvl5pPr>
              <a:defRPr>
                <a:solidFill>
                  <a:srgbClr val="273D68"/>
                </a:solidFill>
              </a:defRPr>
            </a:lvl5pPr>
          </a:lstStyle>
          <a:p>
            <a:pPr lvl="0"/>
            <a:r>
              <a:rPr lang="en-US"/>
              <a:t>First Level: Arial/Time New Roman | Size 18-28 | Dark blue (code; #002060)</a:t>
            </a:r>
          </a:p>
          <a:p>
            <a:pPr lvl="1"/>
            <a:r>
              <a:rPr lang="en-US"/>
              <a:t>Second level: Arial/Time New Roman | Size 16-24 | Dark blue (code; #002060)</a:t>
            </a:r>
          </a:p>
          <a:p>
            <a:pPr lvl="2"/>
            <a:r>
              <a:rPr lang="en-US"/>
              <a:t>Third level: Arial/Time New Roman | Dark blue (code; #002060)</a:t>
            </a:r>
          </a:p>
          <a:p>
            <a:pPr lvl="3"/>
            <a:r>
              <a:rPr lang="en-US"/>
              <a:t>Fourth level: Arial/Time New Roman | Dark blue (code; #002060)</a:t>
            </a:r>
          </a:p>
          <a:p>
            <a:pPr lvl="4"/>
            <a:r>
              <a:rPr lang="en-US"/>
              <a:t>Fifth level: Arial/Time New Roman | Dark blue (code; #002060)</a:t>
            </a:r>
          </a:p>
        </p:txBody>
      </p:sp>
    </p:spTree>
    <p:extLst>
      <p:ext uri="{BB962C8B-B14F-4D97-AF65-F5344CB8AC3E}">
        <p14:creationId xmlns:p14="http://schemas.microsoft.com/office/powerpoint/2010/main" val="286253982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336" y="1052143"/>
            <a:ext cx="11603865" cy="5334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33" y="6571488"/>
            <a:ext cx="12244064" cy="573025"/>
          </a:xfrm>
          <a:prstGeom prst="rect">
            <a:avLst/>
          </a:prstGeom>
        </p:spPr>
      </p:pic>
      <p:sp>
        <p:nvSpPr>
          <p:cNvPr id="11" name="Slide Number Placeholder 4"/>
          <p:cNvSpPr txBox="1">
            <a:spLocks/>
          </p:cNvSpPr>
          <p:nvPr userDrawn="1"/>
        </p:nvSpPr>
        <p:spPr bwMode="gray">
          <a:xfrm>
            <a:off x="11498997" y="6576966"/>
            <a:ext cx="711200" cy="32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0075A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A8C2EF9-055B-4194-8EE9-C8D4C2B5DED7}" type="slidenum">
              <a:rPr lang="en-US" sz="1400" b="1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/>
              <a:t>‹#›</a:t>
            </a:fld>
            <a:endParaRPr lang="en-US" sz="1400" b="1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08615" y="222422"/>
            <a:ext cx="10083169" cy="60573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3281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en-GB" sz="1800" noProof="0" dirty="0"/>
          </a:p>
        </p:txBody>
      </p:sp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en-GB" sz="1800" noProof="0" dirty="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en-GB" sz="1800" noProof="0" dirty="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en-GB" sz="1800" noProof="0" dirty="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en-GB" sz="1800" noProof="0" dirty="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en-GB" sz="1800" noProof="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en-GB" sz="1800" noProof="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en-GB" sz="1800" noProof="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en-GB" sz="1800" noProof="0" dirty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en-GB" sz="1800" noProof="0" dirty="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en-GB" sz="1800" noProof="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28016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fld id="{B4AAD351-6347-4318-B935-1E0F1B6A61D6}" type="datetime1">
              <a:rPr lang="en-GB" noProof="0" smtClean="0"/>
              <a:t>05/08/2025</a:t>
            </a:fld>
            <a:endParaRPr lang="en-GB" noProof="0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fld id="{401CF334-2D5C-4859-84A6-CA7E6E43FAEB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32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Freeform 126"/>
          <p:cNvSpPr>
            <a:spLocks/>
          </p:cNvSpPr>
          <p:nvPr/>
        </p:nvSpPr>
        <p:spPr bwMode="gray">
          <a:xfrm>
            <a:off x="-16933" y="342900"/>
            <a:ext cx="8043333" cy="6794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800" y="0"/>
              </a:cxn>
              <a:cxn ang="0">
                <a:pos x="3456" y="428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50">
              <a:solidFill>
                <a:prstClr val="black"/>
              </a:solidFill>
            </a:endParaRPr>
          </a:p>
        </p:txBody>
      </p:sp>
      <p:sp>
        <p:nvSpPr>
          <p:cNvPr id="12" name="Slide Number Placeholder 4"/>
          <p:cNvSpPr txBox="1">
            <a:spLocks/>
          </p:cNvSpPr>
          <p:nvPr userDrawn="1"/>
        </p:nvSpPr>
        <p:spPr bwMode="gray">
          <a:xfrm>
            <a:off x="11611626" y="6567800"/>
            <a:ext cx="617951" cy="32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rgbClr val="0075AB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BA8C2EF9-055B-4194-8EE9-C8D4C2B5DED7}" type="slidenum">
              <a:rPr lang="en-US" sz="1400" b="1" smtClean="0">
                <a:solidFill>
                  <a:srgbClr val="2540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r">
                <a:defRPr/>
              </a:pPr>
              <a:t>‹#›</a:t>
            </a:fld>
            <a:endParaRPr lang="en-US" sz="1400" b="1">
              <a:solidFill>
                <a:srgbClr val="25406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3738" y="159022"/>
            <a:ext cx="991305" cy="5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6" r:id="rId2"/>
    <p:sldLayoutId id="2147484028" r:id="rId3"/>
    <p:sldLayoutId id="2147484029" r:id="rId4"/>
  </p:sldLayoutIdLst>
  <mc:AlternateContent xmlns:mc="http://schemas.openxmlformats.org/markup-compatibility/2006" xmlns:p14="http://schemas.microsoft.com/office/powerpoint/2010/main">
    <mc:Choice Requires="p14">
      <p:transition spd="slow" p14:dur="1500" advClick="0">
        <p14:reveal/>
      </p:transition>
    </mc:Choice>
    <mc:Fallback xmlns="">
      <p:transition spd="slow" advClick="0">
        <p:fade/>
      </p:transition>
    </mc:Fallback>
  </mc:AlternateConten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195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18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microsoft.com/office/2007/relationships/hdphoto" Target="../media/hdphoto1.wdp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886" y="1958975"/>
            <a:ext cx="11277600" cy="1470025"/>
          </a:xfrm>
        </p:spPr>
        <p:txBody>
          <a:bodyPr rtlCol="0"/>
          <a:lstStyle/>
          <a:p>
            <a:pPr rtl="0"/>
            <a:r>
              <a:rPr lang="en-US" dirty="0"/>
              <a:t>P</a:t>
            </a:r>
            <a:r>
              <a:rPr lang="en-GB" dirty="0"/>
              <a:t>YTHON FUNDAMENTAL COURSE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915" y="4430617"/>
            <a:ext cx="6604000" cy="1752600"/>
          </a:xfrm>
        </p:spPr>
        <p:txBody>
          <a:bodyPr rtlCol="0"/>
          <a:lstStyle/>
          <a:p>
            <a:pPr rtl="0"/>
            <a:r>
              <a:rPr lang="en-GB" dirty="0"/>
              <a:t>Coach by</a:t>
            </a:r>
          </a:p>
          <a:p>
            <a:pPr rtl="0"/>
            <a:r>
              <a:rPr lang="en-GB" dirty="0"/>
              <a:t>Tan Nguyen</a:t>
            </a:r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eveal/>
      </p:transition>
    </mc:Choice>
    <mc:Fallback xmlns="">
      <p:transition spd="slow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8010A-E7F9-E888-7BD9-9B957F1B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VARIABLE IMPORTANT NOTES</a:t>
            </a:r>
            <a:endParaRPr lang="en-GB" sz="32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365B1-0241-2D4C-B929-45351F1EE6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Variables in python are </a:t>
            </a:r>
            <a:r>
              <a:rPr lang="en-US" b="1" u="sng" dirty="0"/>
              <a:t>memory references</a:t>
            </a:r>
            <a:endParaRPr lang="en-GB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AF12D-B71A-4779-9A12-CB3C56772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60" y="2485181"/>
            <a:ext cx="4163006" cy="268642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BAE7D7-1B30-448E-D3C3-FE6FA9F27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770" y="2320078"/>
            <a:ext cx="5353797" cy="35819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5535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BF748-E41F-1D51-457B-93B30370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STATIC TYPING</a:t>
            </a:r>
            <a:endParaRPr lang="en-GB" sz="32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4E268-BAA9-EDB8-F723-04202CEB30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Some languages (C++, Java) are statically typed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291585-D271-4F8B-3408-F387FD49182B}"/>
              </a:ext>
            </a:extLst>
          </p:cNvPr>
          <p:cNvGrpSpPr/>
          <p:nvPr/>
        </p:nvGrpSpPr>
        <p:grpSpPr>
          <a:xfrm>
            <a:off x="815748" y="2228850"/>
            <a:ext cx="5799364" cy="1200150"/>
            <a:chOff x="1066800" y="3333750"/>
            <a:chExt cx="5799364" cy="12001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657735B-D422-F564-F9BD-31347999A34D}"/>
                </a:ext>
              </a:extLst>
            </p:cNvPr>
            <p:cNvSpPr/>
            <p:nvPr/>
          </p:nvSpPr>
          <p:spPr>
            <a:xfrm>
              <a:off x="1066800" y="3648075"/>
              <a:ext cx="1295400" cy="88582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String</a:t>
              </a:r>
            </a:p>
            <a:p>
              <a:pPr algn="ctr"/>
              <a:r>
                <a:rPr lang="en-US" dirty="0" err="1"/>
                <a:t>myVar</a:t>
              </a:r>
              <a:endParaRPr lang="en-GB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46ECC58-735D-6143-AA99-9809FDA32A70}"/>
                </a:ext>
              </a:extLst>
            </p:cNvPr>
            <p:cNvCxnSpPr/>
            <p:nvPr/>
          </p:nvCxnSpPr>
          <p:spPr>
            <a:xfrm>
              <a:off x="2390775" y="4086225"/>
              <a:ext cx="1981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046D14B-9072-113E-0816-2C97333C547F}"/>
                </a:ext>
              </a:extLst>
            </p:cNvPr>
            <p:cNvSpPr/>
            <p:nvPr/>
          </p:nvSpPr>
          <p:spPr>
            <a:xfrm>
              <a:off x="4371975" y="3643312"/>
              <a:ext cx="1295400" cy="88582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String</a:t>
              </a:r>
            </a:p>
            <a:p>
              <a:pPr algn="ctr"/>
              <a:r>
                <a:rPr lang="en-US" dirty="0"/>
                <a:t>hello</a:t>
              </a:r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E18D8A5-9E7E-4E96-0260-41886F895775}"/>
                </a:ext>
              </a:extLst>
            </p:cNvPr>
            <p:cNvSpPr/>
            <p:nvPr/>
          </p:nvSpPr>
          <p:spPr>
            <a:xfrm>
              <a:off x="2781300" y="3846576"/>
              <a:ext cx="1295400" cy="2190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Reference</a:t>
              </a:r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89CC95-A985-BA7B-71CA-49AC6CF74EC1}"/>
                </a:ext>
              </a:extLst>
            </p:cNvPr>
            <p:cNvSpPr/>
            <p:nvPr/>
          </p:nvSpPr>
          <p:spPr>
            <a:xfrm>
              <a:off x="5762625" y="3333750"/>
              <a:ext cx="1103539" cy="42862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0x1000</a:t>
              </a:r>
              <a:endParaRPr lang="en-GB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7467E4F-BC1D-E1D3-3DF3-97043E51FE52}"/>
              </a:ext>
            </a:extLst>
          </p:cNvPr>
          <p:cNvSpPr txBox="1"/>
          <p:nvPr/>
        </p:nvSpPr>
        <p:spPr>
          <a:xfrm>
            <a:off x="6063342" y="4722475"/>
            <a:ext cx="5395913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273D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 is </a:t>
            </a:r>
            <a:r>
              <a:rPr lang="en-US" sz="1600" b="1" u="sng" dirty="0">
                <a:solidFill>
                  <a:srgbClr val="273D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associated</a:t>
            </a:r>
            <a:r>
              <a:rPr lang="en-US" sz="1600" dirty="0">
                <a:solidFill>
                  <a:srgbClr val="273D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variable name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273D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we then declare: </a:t>
            </a:r>
            <a:r>
              <a:rPr lang="en-US" sz="1600" dirty="0" err="1">
                <a:solidFill>
                  <a:srgbClr val="273D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myVar</a:t>
            </a:r>
            <a:r>
              <a:rPr lang="en-US" sz="1600" dirty="0">
                <a:solidFill>
                  <a:srgbClr val="273D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=10</a:t>
            </a:r>
            <a:r>
              <a:rPr lang="en-US" sz="1600" dirty="0">
                <a:solidFill>
                  <a:srgbClr val="273D6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Error!</a:t>
            </a:r>
            <a:endParaRPr lang="en-GB" sz="1600" dirty="0">
              <a:solidFill>
                <a:srgbClr val="273D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C7F817-10F4-FB40-A206-6859A7330249}"/>
              </a:ext>
            </a:extLst>
          </p:cNvPr>
          <p:cNvSpPr txBox="1"/>
          <p:nvPr/>
        </p:nvSpPr>
        <p:spPr>
          <a:xfrm>
            <a:off x="6615112" y="5889843"/>
            <a:ext cx="404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2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  <a:defRPr sz="1600">
                <a:solidFill>
                  <a:srgbClr val="273D6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r>
              <a:rPr lang="en-US" dirty="0"/>
              <a:t>Source: Python deep dive course</a:t>
            </a:r>
            <a:endParaRPr lang="en-GB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1AF4D2B-102D-244F-04DC-772AF8307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243024"/>
              </p:ext>
            </p:extLst>
          </p:nvPr>
        </p:nvGraphicFramePr>
        <p:xfrm>
          <a:off x="830035" y="4077176"/>
          <a:ext cx="4600575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33525">
                  <a:extLst>
                    <a:ext uri="{9D8B030D-6E8A-4147-A177-3AD203B41FA5}">
                      <a16:colId xmlns:a16="http://schemas.microsoft.com/office/drawing/2014/main" val="3544130095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1573203928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1583046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myVar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=“hello”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140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 (Java)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73076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1A0C0D0-DFF2-3839-330A-E588D232C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161960"/>
              </p:ext>
            </p:extLst>
          </p:nvPr>
        </p:nvGraphicFramePr>
        <p:xfrm>
          <a:off x="830035" y="5096192"/>
          <a:ext cx="4600575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33525">
                  <a:extLst>
                    <a:ext uri="{9D8B030D-6E8A-4147-A177-3AD203B41FA5}">
                      <a16:colId xmlns:a16="http://schemas.microsoft.com/office/drawing/2014/main" val="3544130095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1573203928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15830465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myVar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String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140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(VB6)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Variable name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7307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8503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8E404-1FF1-1F86-A271-8C512F3F1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9920C-66D5-BDEE-224C-4DE89C00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TYPING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FD14F-B860-C5B3-9D56-6FAD6E5289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Python is dynamically typed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2FC0F0-BDE0-AA80-D0B5-DFA0A17FE0D9}"/>
              </a:ext>
            </a:extLst>
          </p:cNvPr>
          <p:cNvSpPr txBox="1"/>
          <p:nvPr/>
        </p:nvSpPr>
        <p:spPr>
          <a:xfrm>
            <a:off x="5780315" y="4773393"/>
            <a:ext cx="6221186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273D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type is </a:t>
            </a:r>
            <a:r>
              <a:rPr lang="en-US" sz="1600" b="1" u="sng" dirty="0">
                <a:solidFill>
                  <a:srgbClr val="273D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associated </a:t>
            </a:r>
            <a:r>
              <a:rPr lang="en-US" sz="1600" dirty="0">
                <a:solidFill>
                  <a:srgbClr val="273D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variable name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273D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we then declare: </a:t>
            </a:r>
            <a:r>
              <a:rPr lang="en-US" sz="1600" dirty="0" err="1">
                <a:solidFill>
                  <a:srgbClr val="273D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myVar</a:t>
            </a:r>
            <a:r>
              <a:rPr lang="en-US" sz="1600" dirty="0">
                <a:solidFill>
                  <a:srgbClr val="273D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=10</a:t>
            </a:r>
            <a:r>
              <a:rPr lang="en-US" sz="1600" dirty="0">
                <a:solidFill>
                  <a:srgbClr val="273D6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the variable change its reference to new memory address (no error)</a:t>
            </a:r>
            <a:endParaRPr lang="en-GB" sz="1600" dirty="0">
              <a:solidFill>
                <a:srgbClr val="273D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817363-CFAD-4BEC-922A-E37C6629D16C}"/>
              </a:ext>
            </a:extLst>
          </p:cNvPr>
          <p:cNvGrpSpPr/>
          <p:nvPr/>
        </p:nvGrpSpPr>
        <p:grpSpPr>
          <a:xfrm>
            <a:off x="699407" y="2025860"/>
            <a:ext cx="5921829" cy="2572131"/>
            <a:chOff x="1066800" y="2705100"/>
            <a:chExt cx="5921829" cy="25721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BD1CE12-E7FC-24BE-7BCF-1457CBC5AA15}"/>
                </a:ext>
              </a:extLst>
            </p:cNvPr>
            <p:cNvSpPr/>
            <p:nvPr/>
          </p:nvSpPr>
          <p:spPr>
            <a:xfrm>
              <a:off x="1066800" y="3019425"/>
              <a:ext cx="1295400" cy="88582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myVar</a:t>
              </a:r>
              <a:endParaRPr lang="en-GB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7B399FC-B48C-8124-D35B-D06265D234C1}"/>
                </a:ext>
              </a:extLst>
            </p:cNvPr>
            <p:cNvCxnSpPr/>
            <p:nvPr/>
          </p:nvCxnSpPr>
          <p:spPr>
            <a:xfrm>
              <a:off x="2390775" y="3457575"/>
              <a:ext cx="1981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8F5F05-8D70-2938-588A-87FB3A531980}"/>
                </a:ext>
              </a:extLst>
            </p:cNvPr>
            <p:cNvSpPr/>
            <p:nvPr/>
          </p:nvSpPr>
          <p:spPr>
            <a:xfrm>
              <a:off x="4371975" y="3014662"/>
              <a:ext cx="1295400" cy="88582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String</a:t>
              </a:r>
            </a:p>
            <a:p>
              <a:pPr algn="ctr"/>
              <a:r>
                <a:rPr lang="en-US" dirty="0"/>
                <a:t>hello</a:t>
              </a:r>
              <a:endParaRPr lang="en-GB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0FA724-B9B5-3BFD-216E-67669BAD63B2}"/>
                </a:ext>
              </a:extLst>
            </p:cNvPr>
            <p:cNvSpPr/>
            <p:nvPr/>
          </p:nvSpPr>
          <p:spPr>
            <a:xfrm>
              <a:off x="2619376" y="3217926"/>
              <a:ext cx="1295399" cy="219072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Reference</a:t>
              </a:r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A86270-655D-FAF0-EDDE-F2ABD9513FE7}"/>
                </a:ext>
              </a:extLst>
            </p:cNvPr>
            <p:cNvSpPr/>
            <p:nvPr/>
          </p:nvSpPr>
          <p:spPr>
            <a:xfrm>
              <a:off x="5762625" y="2705100"/>
              <a:ext cx="1226004" cy="42862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0x1000</a:t>
              </a:r>
              <a:endParaRPr lang="en-GB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1AA5A09-BCDE-6891-64B2-58CB5F323E9C}"/>
                </a:ext>
              </a:extLst>
            </p:cNvPr>
            <p:cNvSpPr/>
            <p:nvPr/>
          </p:nvSpPr>
          <p:spPr>
            <a:xfrm>
              <a:off x="4371975" y="4391406"/>
              <a:ext cx="1295400" cy="8858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integer</a:t>
              </a:r>
            </a:p>
            <a:p>
              <a:pPr algn="ctr"/>
              <a:r>
                <a:rPr lang="en-US" dirty="0"/>
                <a:t>100</a:t>
              </a:r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4433D6E-26CE-C9CC-325C-0B9E9B0161EC}"/>
                </a:ext>
              </a:extLst>
            </p:cNvPr>
            <p:cNvSpPr/>
            <p:nvPr/>
          </p:nvSpPr>
          <p:spPr>
            <a:xfrm>
              <a:off x="5791200" y="4177093"/>
              <a:ext cx="1115786" cy="42862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0x1005</a:t>
              </a:r>
              <a:endParaRPr lang="en-GB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9BAE007-761A-13AD-AFD3-576F309D0BC1}"/>
                </a:ext>
              </a:extLst>
            </p:cNvPr>
            <p:cNvCxnSpPr>
              <a:stCxn id="4" idx="3"/>
              <a:endCxn id="5" idx="1"/>
            </p:cNvCxnSpPr>
            <p:nvPr/>
          </p:nvCxnSpPr>
          <p:spPr>
            <a:xfrm>
              <a:off x="2362200" y="3462338"/>
              <a:ext cx="2009775" cy="137198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876184-BA3F-2E4A-FE93-BC73754DB6AF}"/>
                </a:ext>
              </a:extLst>
            </p:cNvPr>
            <p:cNvSpPr/>
            <p:nvPr/>
          </p:nvSpPr>
          <p:spPr>
            <a:xfrm>
              <a:off x="1905000" y="4405500"/>
              <a:ext cx="1857375" cy="200218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New Reference</a:t>
              </a:r>
              <a:endParaRPr lang="en-GB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E21C686-E0DF-41EC-0E93-9230F056F915}"/>
              </a:ext>
            </a:extLst>
          </p:cNvPr>
          <p:cNvSpPr txBox="1"/>
          <p:nvPr/>
        </p:nvSpPr>
        <p:spPr>
          <a:xfrm>
            <a:off x="6517479" y="5864398"/>
            <a:ext cx="4365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Python deep dive course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546073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2B53C-9D2C-53FA-FE22-7844733C7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 AND METHODS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D4AC6-86C1-3FE8-B8B2-23F54D3F34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  <a:p>
            <a:r>
              <a:rPr lang="en-US" dirty="0"/>
              <a:t>Numbers</a:t>
            </a:r>
          </a:p>
          <a:p>
            <a:r>
              <a:rPr lang="en-US" dirty="0"/>
              <a:t>Boolean</a:t>
            </a:r>
          </a:p>
          <a:p>
            <a:r>
              <a:rPr lang="en-US" dirty="0" err="1"/>
              <a:t>Excercise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760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52455-03D4-6250-BC69-79D78275B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09643-A55F-0E5A-3A26-FB11B0CC7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054" y="2808514"/>
            <a:ext cx="10147639" cy="769972"/>
          </a:xfrm>
        </p:spPr>
        <p:txBody>
          <a:bodyPr/>
          <a:lstStyle/>
          <a:p>
            <a:pPr algn="ctr"/>
            <a:r>
              <a:rPr lang="en-US" dirty="0"/>
              <a:t>OPERATORS AND CONTROL FLOWS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9991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F37F9EC-163F-4DC1-09AC-6B9958AF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ARITHMETIC OPERATORS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2E1A6CD-D844-BA41-E366-D129B0514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639991"/>
              </p:ext>
            </p:extLst>
          </p:nvPr>
        </p:nvGraphicFramePr>
        <p:xfrm>
          <a:off x="466205" y="1879399"/>
          <a:ext cx="10972800" cy="237744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409372142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47632106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56561543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514846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Operator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Result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0525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Addition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3 + 2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19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Subtraction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5 - 2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7713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Multiplication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4 *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127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/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Division (float)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10 / 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2.5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134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//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Floor Division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10 // 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0438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Modulus (remainder)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10 %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60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**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Exponentiation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2 **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9703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802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2BCC59-536D-4892-7912-D5A02844C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154443"/>
              </p:ext>
            </p:extLst>
          </p:nvPr>
        </p:nvGraphicFramePr>
        <p:xfrm>
          <a:off x="609600" y="2388870"/>
          <a:ext cx="10972800" cy="208026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6036917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81749467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25022709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95053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Operator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Result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420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==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Equal to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3 ==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1419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!=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Not equal to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4 != 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881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&gt;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Greater than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5 &gt;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9680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&lt;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Less than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2 &lt; 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6738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&gt;=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Greater or equal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5 &gt;= 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8945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&lt;=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Less or equal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4 &lt;= 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409195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710AE009-B557-4CE6-2C6E-C8646F4B3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OPERATORS</a:t>
            </a:r>
          </a:p>
        </p:txBody>
      </p:sp>
    </p:spTree>
    <p:extLst>
      <p:ext uri="{BB962C8B-B14F-4D97-AF65-F5344CB8AC3E}">
        <p14:creationId xmlns:p14="http://schemas.microsoft.com/office/powerpoint/2010/main" val="2445411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4BB260-C3EE-FBE9-ABC8-DAFC2EAB633F}"/>
              </a:ext>
            </a:extLst>
          </p:cNvPr>
          <p:cNvGraphicFramePr>
            <a:graphicFrameLocks noGrp="1"/>
          </p:cNvGraphicFramePr>
          <p:nvPr/>
        </p:nvGraphicFramePr>
        <p:xfrm>
          <a:off x="609600" y="2137093"/>
          <a:ext cx="10972800" cy="267462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416812673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5468868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5413923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Operator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Equivalent To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41383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=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Assign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x = 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48164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+=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Add and assign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x += 3 → x = x+3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00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-=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Subtract and assign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x -= 2 → x = x-2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6787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*=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Multiply and assign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x *= 4 → x = x*4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9344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/=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Divide and assign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x /= 2 → x = x/2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704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//=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Floor divide and assign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x //=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770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%=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Modulus and assign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x %= 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9122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**=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Power and assign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x **= 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035629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3409399-C966-EBEF-D944-7FA0E919F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54" y="65315"/>
            <a:ext cx="10147639" cy="769972"/>
          </a:xfrm>
        </p:spPr>
        <p:txBody>
          <a:bodyPr/>
          <a:lstStyle/>
          <a:p>
            <a:r>
              <a:rPr lang="en-GB" dirty="0"/>
              <a:t>ASSIGNMENT OPERATORS</a:t>
            </a:r>
          </a:p>
        </p:txBody>
      </p:sp>
    </p:spTree>
    <p:extLst>
      <p:ext uri="{BB962C8B-B14F-4D97-AF65-F5344CB8AC3E}">
        <p14:creationId xmlns:p14="http://schemas.microsoft.com/office/powerpoint/2010/main" val="213464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A7D830D-4CCA-EB4A-C54A-82BE3DC30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255142"/>
              </p:ext>
            </p:extLst>
          </p:nvPr>
        </p:nvGraphicFramePr>
        <p:xfrm>
          <a:off x="704850" y="1512922"/>
          <a:ext cx="10972800" cy="118872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7643823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32167767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64121150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5073385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Operator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Result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474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and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True if both 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True and False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False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2596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True if at least one is 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False or 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426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not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Negate the condition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not 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False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10335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F155837-AF1D-EE44-BB1E-556943565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544190"/>
              </p:ext>
            </p:extLst>
          </p:nvPr>
        </p:nvGraphicFramePr>
        <p:xfrm>
          <a:off x="704850" y="3203077"/>
          <a:ext cx="10972800" cy="89154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387363378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15994714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27186851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1191316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Operator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Result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422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Returns True if in container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'a' in 'apple'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573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not 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Returns True if not in container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'x' not in 'data'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True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22655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E80E4F-98A8-5DB9-9625-3685FDB7C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534755"/>
              </p:ext>
            </p:extLst>
          </p:nvPr>
        </p:nvGraphicFramePr>
        <p:xfrm>
          <a:off x="704850" y="4992688"/>
          <a:ext cx="10972800" cy="891540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3846045498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61496005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59859402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4936834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Operator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Example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Result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684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True if same object in memory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x is 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True / False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560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is not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True if different objects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x is not 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True / False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045577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7744B10C-5EDF-DDF1-1F57-5900B0B3B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LOGICAL/MEMBERSHIP/IDENTITY OPERATORS</a:t>
            </a:r>
          </a:p>
        </p:txBody>
      </p:sp>
    </p:spTree>
    <p:extLst>
      <p:ext uri="{BB962C8B-B14F-4D97-AF65-F5344CB8AC3E}">
        <p14:creationId xmlns:p14="http://schemas.microsoft.com/office/powerpoint/2010/main" val="2425263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C842D9-A58C-CD95-4C23-30CFDE715134}"/>
              </a:ext>
            </a:extLst>
          </p:cNvPr>
          <p:cNvSpPr txBox="1"/>
          <p:nvPr/>
        </p:nvSpPr>
        <p:spPr>
          <a:xfrm>
            <a:off x="561975" y="3711059"/>
            <a:ext cx="146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A8A8E3-516E-2BE5-F694-7B9B29508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918" y="4080391"/>
            <a:ext cx="3277057" cy="213389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FB8A4F9-E09E-F385-DBFD-D43D7701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IF-ELSE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F2D6BE-9AA0-95F6-2B77-F78245AC3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74" y="1345040"/>
            <a:ext cx="6677957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91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C47FA-5892-FCFC-81B2-4758A890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z="3200" b="1" dirty="0">
                <a:solidFill>
                  <a:srgbClr val="0070C0"/>
                </a:solidFill>
              </a:rPr>
              <a:t>COURSE OBJECTIVES</a:t>
            </a:r>
            <a:endParaRPr lang="en-GB" sz="32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C6514-688D-9CFE-8DA3-99B4435C10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0">
              <a:lnSpc>
                <a:spcPct val="170000"/>
              </a:lnSpc>
            </a:pPr>
            <a:r>
              <a:rPr lang="en-US" dirty="0"/>
              <a:t>Basic understanding about python and programing languages</a:t>
            </a:r>
            <a:endParaRPr lang="en-GB" dirty="0"/>
          </a:p>
          <a:p>
            <a:pPr lvl="0">
              <a:lnSpc>
                <a:spcPct val="170000"/>
              </a:lnSpc>
            </a:pPr>
            <a:r>
              <a:rPr lang="en-US" dirty="0"/>
              <a:t>Understand about data structure, build function, OOP (class)</a:t>
            </a:r>
            <a:endParaRPr lang="en-GB" dirty="0"/>
          </a:p>
          <a:p>
            <a:pPr lvl="0">
              <a:lnSpc>
                <a:spcPct val="170000"/>
              </a:lnSpc>
            </a:pPr>
            <a:r>
              <a:rPr lang="en-US" dirty="0"/>
              <a:t>Use AI/Chat GPT to speed up code learning</a:t>
            </a:r>
            <a:endParaRPr lang="en-GB" dirty="0"/>
          </a:p>
          <a:p>
            <a:pPr lvl="0">
              <a:lnSpc>
                <a:spcPct val="170000"/>
              </a:lnSpc>
            </a:pPr>
            <a:r>
              <a:rPr lang="en-US" dirty="0"/>
              <a:t>Can use very important library for data analysis and machine learning such as </a:t>
            </a:r>
            <a:r>
              <a:rPr lang="en-US" dirty="0" err="1"/>
              <a:t>Sklearn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,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Dataframe</a:t>
            </a:r>
            <a:r>
              <a:rPr lang="en-US" dirty="0"/>
              <a:t> and Matplotlib, </a:t>
            </a:r>
            <a:r>
              <a:rPr lang="en-US" dirty="0" err="1"/>
              <a:t>Streamlit</a:t>
            </a:r>
            <a:endParaRPr lang="en-GB" dirty="0"/>
          </a:p>
          <a:p>
            <a:pPr lvl="0">
              <a:lnSpc>
                <a:spcPct val="170000"/>
              </a:lnSpc>
            </a:pPr>
            <a:r>
              <a:rPr lang="en-US" dirty="0"/>
              <a:t>Can build mini data analysis and machine learning project</a:t>
            </a:r>
            <a:endParaRPr lang="en-GB" dirty="0"/>
          </a:p>
          <a:p>
            <a:pPr lvl="1">
              <a:buFont typeface="Wingdings" panose="05000000000000000000" pitchFamily="2" charset="2"/>
              <a:buChar char="ü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536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FB986-CB03-8133-CEC8-ED70F422A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MATCH-CASE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05A989-DAA5-C17C-1053-F60C2FD3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71" y="1680482"/>
            <a:ext cx="4296375" cy="1981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D62658-50C2-4F79-F0B3-61C188524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368" y="3085685"/>
            <a:ext cx="2762636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389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571E0-D3B5-9D51-97A2-37FF9A14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B7864E-005F-936B-2B65-8F9A40F00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64" y="1197764"/>
            <a:ext cx="6706536" cy="657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3CC421-8DDA-F956-18DD-2FB9EE10A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64" y="1997502"/>
            <a:ext cx="3067478" cy="1571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490074-566F-18F1-F25E-4E244E4E0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64" y="3826867"/>
            <a:ext cx="4944165" cy="2029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77615C-8B91-6BE0-C51A-C74F8BCB8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2747" y="2203680"/>
            <a:ext cx="4143953" cy="11622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35F88D-8AB4-511C-58B3-D019E8622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747" y="3513845"/>
            <a:ext cx="3581900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21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E476D-DB0C-A59F-A758-01452B52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29470-0D75-7A2A-5F89-1E3138045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18" y="1568901"/>
            <a:ext cx="5287113" cy="1914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BEEBA8-61EC-0F8C-A84F-227C921E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7" y="4435759"/>
            <a:ext cx="3419952" cy="1209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009CB9-4A61-5F5C-E50D-E2DE2A293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666" y="4448005"/>
            <a:ext cx="3905795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28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CC2DE-82E6-C360-FB18-0DE13A2E6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77F6B-12C5-A10D-AA31-508675E5B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425" y="2586814"/>
            <a:ext cx="10147639" cy="769972"/>
          </a:xfrm>
        </p:spPr>
        <p:txBody>
          <a:bodyPr/>
          <a:lstStyle/>
          <a:p>
            <a:pPr algn="ctr"/>
            <a:r>
              <a:rPr lang="en-US" dirty="0"/>
              <a:t>DATA STRUCTURES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209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7FB8-90C9-DC97-2E1A-C889FD8E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D1649-9BE2-92FD-69F7-DA7ED28A2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39" y="984623"/>
            <a:ext cx="5915851" cy="1590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1240CC-967C-56D0-4AFE-21C044CA5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958" y="3181572"/>
            <a:ext cx="6896660" cy="3342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EB3669-AE72-B48C-4C9D-4F783CD82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39" y="4381069"/>
            <a:ext cx="3953427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15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D3FB20-162E-617F-DC65-47AB6E339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26" y="1098096"/>
            <a:ext cx="9145276" cy="342947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FE4C1-583F-6CF0-5699-4A6592F5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CDD436-D5C2-E6F3-2B06-A1576AA7D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48" y="5057030"/>
            <a:ext cx="4182059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11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6C1D1-5465-C592-F6CF-82914FB3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62B69-996D-1340-C68F-70E7580BA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26" y="1181100"/>
            <a:ext cx="6781113" cy="38579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D398DC-EF4F-0590-89C6-260C92DBE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942" y="4876699"/>
            <a:ext cx="2819794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64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BF207-87E8-C9F2-D6D2-0C092B92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B8F32-2ACF-5A62-7067-D1D041965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26" y="1141898"/>
            <a:ext cx="7268589" cy="40010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75A35-9590-A695-4932-E1FE6DF66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204" y="5514883"/>
            <a:ext cx="2800741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48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231FCA-C2E9-5A51-8AB3-FE0163D54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85" y="1348834"/>
            <a:ext cx="9812119" cy="45059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298FE3-CB4B-AD38-FF34-A222AB58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0221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4A74-56BB-93DF-E351-268E3B61F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AND IMMUTABLE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81E7379-4FD5-EE80-DBCC-FEEDE02D816B}"/>
              </a:ext>
            </a:extLst>
          </p:cNvPr>
          <p:cNvGrpSpPr/>
          <p:nvPr/>
        </p:nvGrpSpPr>
        <p:grpSpPr>
          <a:xfrm>
            <a:off x="123828" y="1409695"/>
            <a:ext cx="6300104" cy="1200153"/>
            <a:chOff x="76203" y="1966910"/>
            <a:chExt cx="6300104" cy="120015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2DC357-1CCD-AA2E-503F-01CE2940521C}"/>
                </a:ext>
              </a:extLst>
            </p:cNvPr>
            <p:cNvSpPr/>
            <p:nvPr/>
          </p:nvSpPr>
          <p:spPr>
            <a:xfrm>
              <a:off x="3467101" y="1995488"/>
              <a:ext cx="1514475" cy="11715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type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State</a:t>
              </a:r>
            </a:p>
            <a:p>
              <a:pPr algn="ctr"/>
              <a:r>
                <a:rPr lang="en-US" dirty="0"/>
                <a:t>(data)</a:t>
              </a:r>
              <a:endParaRPr lang="en-GB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F229A87-2250-3033-641E-076B6CB653F4}"/>
                </a:ext>
              </a:extLst>
            </p:cNvPr>
            <p:cNvSpPr/>
            <p:nvPr/>
          </p:nvSpPr>
          <p:spPr>
            <a:xfrm>
              <a:off x="4986335" y="1966910"/>
              <a:ext cx="1389972" cy="45536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0x1000</a:t>
              </a:r>
              <a:endParaRPr lang="en-GB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25E66A8-FA5B-58F2-8E9B-9D434C2712AD}"/>
                </a:ext>
              </a:extLst>
            </p:cNvPr>
            <p:cNvCxnSpPr>
              <a:cxnSpLocks/>
              <a:stCxn id="9" idx="3"/>
              <a:endCxn id="4" idx="1"/>
            </p:cNvCxnSpPr>
            <p:nvPr/>
          </p:nvCxnSpPr>
          <p:spPr>
            <a:xfrm>
              <a:off x="2352677" y="2581275"/>
              <a:ext cx="1114424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11B16F-DA0B-135D-6065-7B1EF6E4483B}"/>
                </a:ext>
              </a:extLst>
            </p:cNvPr>
            <p:cNvSpPr txBox="1"/>
            <p:nvPr/>
          </p:nvSpPr>
          <p:spPr>
            <a:xfrm>
              <a:off x="76203" y="2396609"/>
              <a:ext cx="2276474" cy="36933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Object in memory</a:t>
              </a:r>
              <a:endParaRPr lang="en-GB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0D700F-FE18-8C2E-CA94-E0558AB6AFD3}"/>
              </a:ext>
            </a:extLst>
          </p:cNvPr>
          <p:cNvGrpSpPr/>
          <p:nvPr/>
        </p:nvGrpSpPr>
        <p:grpSpPr>
          <a:xfrm>
            <a:off x="123828" y="2967542"/>
            <a:ext cx="9110658" cy="3446239"/>
            <a:chOff x="123828" y="3249836"/>
            <a:chExt cx="9110658" cy="34462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CC001C-381C-561F-1DE3-817793F9E66A}"/>
                </a:ext>
              </a:extLst>
            </p:cNvPr>
            <p:cNvSpPr/>
            <p:nvPr/>
          </p:nvSpPr>
          <p:spPr>
            <a:xfrm>
              <a:off x="2562225" y="4543425"/>
              <a:ext cx="2266949" cy="11715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BankAccount</a:t>
              </a:r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Act: 123</a:t>
              </a:r>
            </a:p>
            <a:p>
              <a:pPr algn="ctr"/>
              <a:r>
                <a:rPr lang="en-US" dirty="0"/>
                <a:t>Balance:500</a:t>
              </a:r>
              <a:endParaRPr lang="en-GB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880F38A-2F24-ABC0-0EDF-436EB10AC997}"/>
                </a:ext>
              </a:extLst>
            </p:cNvPr>
            <p:cNvCxnSpPr>
              <a:cxnSpLocks/>
            </p:cNvCxnSpPr>
            <p:nvPr/>
          </p:nvCxnSpPr>
          <p:spPr>
            <a:xfrm>
              <a:off x="1581152" y="5153024"/>
              <a:ext cx="952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047A2D9-5C9D-EE2B-4DAF-55FA8F07F97C}"/>
                </a:ext>
              </a:extLst>
            </p:cNvPr>
            <p:cNvSpPr txBox="1"/>
            <p:nvPr/>
          </p:nvSpPr>
          <p:spPr>
            <a:xfrm>
              <a:off x="123828" y="4944545"/>
              <a:ext cx="1457324" cy="36933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my_account</a:t>
              </a:r>
              <a:endParaRPr lang="en-GB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6AAEEE-A3D2-39FD-C853-8BCF495D239A}"/>
                </a:ext>
              </a:extLst>
            </p:cNvPr>
            <p:cNvSpPr/>
            <p:nvPr/>
          </p:nvSpPr>
          <p:spPr>
            <a:xfrm>
              <a:off x="6305548" y="4543424"/>
              <a:ext cx="2266949" cy="11715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BankAccount</a:t>
              </a:r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Act: 123</a:t>
              </a:r>
            </a:p>
            <a:p>
              <a:pPr algn="ctr"/>
              <a:r>
                <a:rPr lang="en-US" dirty="0"/>
                <a:t>Balance:1500</a:t>
              </a:r>
              <a:endParaRPr lang="en-GB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817122-A93A-8F2F-6E39-EAA0A056BC7C}"/>
                </a:ext>
              </a:extLst>
            </p:cNvPr>
            <p:cNvSpPr/>
            <p:nvPr/>
          </p:nvSpPr>
          <p:spPr>
            <a:xfrm>
              <a:off x="4276723" y="4114799"/>
              <a:ext cx="1362074" cy="42862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0x1000</a:t>
              </a:r>
              <a:endParaRPr lang="en-GB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9B84933-8964-081E-ED58-AD3609DEA2BB}"/>
                </a:ext>
              </a:extLst>
            </p:cNvPr>
            <p:cNvSpPr/>
            <p:nvPr/>
          </p:nvSpPr>
          <p:spPr>
            <a:xfrm>
              <a:off x="7872412" y="4115871"/>
              <a:ext cx="1362074" cy="42862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0x1000</a:t>
              </a:r>
              <a:endParaRPr lang="en-GB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8307650-09F4-6231-9BC6-E765E9F0B9B0}"/>
                </a:ext>
              </a:extLst>
            </p:cNvPr>
            <p:cNvCxnSpPr/>
            <p:nvPr/>
          </p:nvCxnSpPr>
          <p:spPr>
            <a:xfrm>
              <a:off x="4095750" y="5600700"/>
              <a:ext cx="1209675" cy="10953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25DB828-A9B2-1760-C7E7-963005CD2F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5100" y="5594864"/>
              <a:ext cx="1309686" cy="11012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5490445-B117-3CBA-A0F0-15506D62C52F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4957760" y="3667124"/>
              <a:ext cx="890590" cy="447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5BAE482-AC29-9BA1-DF6C-E2AD758A84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72300" y="3667124"/>
              <a:ext cx="1362074" cy="466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0D570A7-D41C-6505-45BD-90FD24313AAB}"/>
                </a:ext>
              </a:extLst>
            </p:cNvPr>
            <p:cNvSpPr txBox="1"/>
            <p:nvPr/>
          </p:nvSpPr>
          <p:spPr>
            <a:xfrm>
              <a:off x="5196906" y="3249836"/>
              <a:ext cx="3375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Memory address not changed!</a:t>
              </a:r>
              <a:endParaRPr lang="en-GB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D645B2-A9CD-D6A0-7968-F65C762C18DF}"/>
                </a:ext>
              </a:extLst>
            </p:cNvPr>
            <p:cNvSpPr txBox="1"/>
            <p:nvPr/>
          </p:nvSpPr>
          <p:spPr>
            <a:xfrm>
              <a:off x="5382145" y="6222738"/>
              <a:ext cx="16573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 changed!</a:t>
              </a:r>
              <a:endParaRPr lang="en-GB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C505EAC-581E-F2D4-9974-205309DF8602}"/>
              </a:ext>
            </a:extLst>
          </p:cNvPr>
          <p:cNvSpPr txBox="1"/>
          <p:nvPr/>
        </p:nvSpPr>
        <p:spPr>
          <a:xfrm>
            <a:off x="7547201" y="1134860"/>
            <a:ext cx="4200525" cy="1618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273D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Changing the data inside the object is called modifying the internal state of the object.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273D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object which its data can be changed call </a:t>
            </a:r>
            <a:r>
              <a:rPr lang="en-US" sz="1600" b="1" u="sng" dirty="0">
                <a:solidFill>
                  <a:srgbClr val="273D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MUTABLE OBJECT </a:t>
            </a:r>
            <a:r>
              <a:rPr lang="en-US" sz="1600" dirty="0">
                <a:solidFill>
                  <a:srgbClr val="273D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vice versus.</a:t>
            </a:r>
            <a:endParaRPr lang="en-GB" sz="1600" dirty="0">
              <a:solidFill>
                <a:srgbClr val="273D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99BDCB-FCE6-231C-8258-D68808780A85}"/>
              </a:ext>
            </a:extLst>
          </p:cNvPr>
          <p:cNvSpPr txBox="1"/>
          <p:nvPr/>
        </p:nvSpPr>
        <p:spPr>
          <a:xfrm>
            <a:off x="8334374" y="6125110"/>
            <a:ext cx="3691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Python deep dive course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9323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5F958-CF70-848E-BF51-C98B45A55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CONTENTS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5BAA9-360C-8EFD-C57E-964F31570B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3531" y="941160"/>
            <a:ext cx="11564938" cy="5582104"/>
          </a:xfrm>
        </p:spPr>
        <p:txBody>
          <a:bodyPr/>
          <a:lstStyle/>
          <a:p>
            <a:r>
              <a:rPr lang="en-US" dirty="0"/>
              <a:t>Introduction to python</a:t>
            </a:r>
          </a:p>
          <a:p>
            <a:r>
              <a:rPr lang="en-US" dirty="0"/>
              <a:t>Variable and data type</a:t>
            </a:r>
          </a:p>
          <a:p>
            <a:r>
              <a:rPr lang="en-US" dirty="0"/>
              <a:t>Operator and control flow</a:t>
            </a:r>
          </a:p>
          <a:p>
            <a:r>
              <a:rPr lang="en-US" dirty="0"/>
              <a:t>Data structure</a:t>
            </a:r>
          </a:p>
          <a:p>
            <a:r>
              <a:rPr lang="en-US" dirty="0"/>
              <a:t>Data analysis library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Numpy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Pandas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Mathplotlib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Lasio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Streamlit</a:t>
            </a:r>
            <a:endParaRPr lang="en-US" dirty="0"/>
          </a:p>
          <a:p>
            <a:r>
              <a:rPr lang="en-US" dirty="0"/>
              <a:t>Class (OOP)</a:t>
            </a:r>
          </a:p>
          <a:p>
            <a:r>
              <a:rPr lang="en-US" dirty="0"/>
              <a:t>Machine learning projects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9925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7E04C34-85BF-FC9B-D237-3F87CB97D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26" y="0"/>
            <a:ext cx="10147639" cy="769972"/>
          </a:xfrm>
        </p:spPr>
        <p:txBody>
          <a:bodyPr/>
          <a:lstStyle/>
          <a:p>
            <a:r>
              <a:rPr lang="en-US" dirty="0"/>
              <a:t>MUTABLE AND IMMUTABLE OBJECTS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965F63-D6AF-721A-CE7A-48D0E242B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370" y="1442698"/>
            <a:ext cx="3286739" cy="224807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3FC82B-B54C-97A7-0BE4-B269ABE0F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7370" y="3797783"/>
            <a:ext cx="4486980" cy="260801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CF8418-1370-9411-D646-CE72443AF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26" y="1373177"/>
            <a:ext cx="6563234" cy="437834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3851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0C8A4B-5C16-FC40-6BB7-F83874CAD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OPERATORS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AF390-69A5-D7E2-5AE0-57A43FB4A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26" y="1146807"/>
            <a:ext cx="9002381" cy="18290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869F0E-ABFB-9209-61F1-4BCE48B8D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15" y="3538704"/>
            <a:ext cx="8973802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21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754D87-50B6-8B36-7D6D-31137E393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93" y="1151795"/>
            <a:ext cx="8973802" cy="21148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D6FEC9-1CC4-DFE9-4D4F-C94B53802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26" y="3648464"/>
            <a:ext cx="8983329" cy="2610214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97A1F900-3301-4DBB-AD14-1BC5E7161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OPERATORS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0842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2203B9-A022-173C-B064-C9AD11031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41" y="1401075"/>
            <a:ext cx="9452476" cy="405585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573163B1-DE53-301F-2F02-57C66E57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UNPACKING OPERATORS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9161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B0E4F-EF6C-F44C-9521-A3185D163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FA74DD-C42C-1F52-1A23-218ACF15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5" y="1254498"/>
            <a:ext cx="4139174" cy="128117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DA26BE-F5E5-A0C0-E603-2F24265C10C4}"/>
              </a:ext>
            </a:extLst>
          </p:cNvPr>
          <p:cNvSpPr txBox="1"/>
          <p:nvPr/>
        </p:nvSpPr>
        <p:spPr>
          <a:xfrm>
            <a:off x="219595" y="4628179"/>
            <a:ext cx="516255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600" dirty="0" err="1">
                <a:solidFill>
                  <a:srgbClr val="273D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a,b</a:t>
            </a:r>
            <a:r>
              <a:rPr lang="en-US" sz="1600" dirty="0">
                <a:solidFill>
                  <a:srgbClr val="273D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positional arguments of function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273D6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is keyword argument of function</a:t>
            </a:r>
            <a:endParaRPr lang="en-GB" sz="1600" dirty="0">
              <a:solidFill>
                <a:srgbClr val="273D6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133451-1B93-C577-4642-5004C0D41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311" y="1799834"/>
            <a:ext cx="3834454" cy="147167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7BCB6C-10CD-CBBD-72A7-A2EB21C10B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16" y="2751933"/>
            <a:ext cx="4139174" cy="89056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2747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BFEB-AAD6-F5B5-F333-15E73E351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STRUCTURE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56D8C-F9A5-60CA-2C54-684B5488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19" y="1209389"/>
            <a:ext cx="6642038" cy="484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12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B56E17-2631-1AE2-177E-B853BB0B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6B1D9A-D1D6-B252-74DC-5E4693D9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32" y="3233058"/>
            <a:ext cx="9259592" cy="2981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667B63-087F-874A-ADD9-F50973E0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08" y="902699"/>
            <a:ext cx="6868484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99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88E3A2-4411-CC1B-B379-F06FA1EF3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PANDAS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6724EC-A64C-8026-A37C-DE3714AFB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63" y="1306770"/>
            <a:ext cx="7211431" cy="2791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A1EBE4-4291-7BA4-4191-99499409E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63" y="4634783"/>
            <a:ext cx="9107171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650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45FEBE-A828-5C0B-B408-01DC1D5F6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MATPLOTLIB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C5371-0839-437D-A267-E43CA4A82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79" y="1314155"/>
            <a:ext cx="7754526" cy="259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84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07F525-1969-4373-692A-8FC4F8B8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4D3BB-7197-838C-431E-016D244B6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10" y="1104544"/>
            <a:ext cx="9250066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23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DCB85-4672-3663-7F39-0F3FFAE4A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513A-47AC-5853-D303-776D9F2D8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z="3200" b="1" dirty="0">
                <a:solidFill>
                  <a:srgbClr val="0070C0"/>
                </a:solidFill>
              </a:rPr>
              <a:t>PROGRAMMING LANGUAGE</a:t>
            </a:r>
            <a:endParaRPr lang="en-GB" sz="32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9B05C-605A-F409-C91C-194D548B99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 </a:t>
            </a:r>
            <a:r>
              <a:rPr lang="en-US" sz="1800" b="1" dirty="0"/>
              <a:t>programming language</a:t>
            </a:r>
            <a:r>
              <a:rPr lang="en-US" sz="1800" dirty="0"/>
              <a:t> is how humans "talk" to computers to make them do things.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Type of programming languages: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 level: python, java, java script,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c,c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++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Low level: assembly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, machine language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Interpreter: read code line by line and run on-the-fly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Complier: convert all source code in machine code then execute.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0AAE2-AB8E-CD54-AC50-D2E4A8D51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64783"/>
            <a:ext cx="5917526" cy="2000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90DBE0-F6B2-F197-2190-176AA2473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30" y="4500857"/>
            <a:ext cx="5917526" cy="20179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B9147E-2345-8CF5-B8F8-6673115B9A70}"/>
              </a:ext>
            </a:extLst>
          </p:cNvPr>
          <p:cNvSpPr txBox="1"/>
          <p:nvPr/>
        </p:nvSpPr>
        <p:spPr>
          <a:xfrm>
            <a:off x="8070397" y="6048375"/>
            <a:ext cx="300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Source: </a:t>
            </a:r>
            <a:r>
              <a:rPr lang="en-GB" dirty="0" err="1"/>
              <a:t>codewithmosh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7926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DD8F29-CBE1-D8B0-5156-FE4690D3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607" y="1527827"/>
            <a:ext cx="8922751" cy="4146583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16681E4-A5E7-1DC4-D54F-C38B0C4F4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26" y="0"/>
            <a:ext cx="10147639" cy="769972"/>
          </a:xfrm>
        </p:spPr>
        <p:txBody>
          <a:bodyPr/>
          <a:lstStyle/>
          <a:p>
            <a:r>
              <a:rPr lang="en-US" dirty="0"/>
              <a:t>CLASS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9123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791614-9E63-D3CF-6FB3-B93D1AC3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03744-B12A-693A-ED63-DC07617C8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79" y="1309391"/>
            <a:ext cx="6439799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32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2FEB07-9466-F2AE-563B-0AF3C9E6B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7" y="1476062"/>
            <a:ext cx="5306165" cy="4477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ACED82-86BD-06F1-A181-7C25A8C42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602" y="1780905"/>
            <a:ext cx="4877481" cy="4172532"/>
          </a:xfrm>
          <a:prstGeom prst="rect">
            <a:avLst/>
          </a:prstGeom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F09A288B-4EC4-B5AB-8F67-E00F9C78F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26" y="0"/>
            <a:ext cx="10147639" cy="769972"/>
          </a:xfrm>
        </p:spPr>
        <p:txBody>
          <a:bodyPr/>
          <a:lstStyle/>
          <a:p>
            <a:r>
              <a:rPr lang="en-US" dirty="0"/>
              <a:t>CLASS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7977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892A06-FA54-EA7E-16BD-F4308B275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14" y="1416873"/>
            <a:ext cx="4372585" cy="4448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B26EE7-2E2F-F1BC-A3C8-743342992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599" y="1506680"/>
            <a:ext cx="6152229" cy="4525006"/>
          </a:xfrm>
          <a:prstGeom prst="rect">
            <a:avLst/>
          </a:prstGeom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01838436-493A-6F88-63DF-5DB803E5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26" y="0"/>
            <a:ext cx="10147639" cy="769972"/>
          </a:xfrm>
        </p:spPr>
        <p:txBody>
          <a:bodyPr/>
          <a:lstStyle/>
          <a:p>
            <a:r>
              <a:rPr lang="en-US" dirty="0"/>
              <a:t>CLASS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926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015E22-1F7D-6756-AAFD-1BF3AF259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92" y="1126496"/>
            <a:ext cx="5639587" cy="2514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690322-7C75-A671-DD01-26091C05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10" y="2600081"/>
            <a:ext cx="6106377" cy="3486637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6BE92DEC-FCCB-C125-7C8F-FD2988CD8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26" y="0"/>
            <a:ext cx="10147639" cy="769972"/>
          </a:xfrm>
        </p:spPr>
        <p:txBody>
          <a:bodyPr/>
          <a:lstStyle/>
          <a:p>
            <a:r>
              <a:rPr lang="en-US" dirty="0"/>
              <a:t>CLASS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1663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2913" y="1788361"/>
            <a:ext cx="12192000" cy="101566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130" normalizeH="0" baseline="0" noProof="0">
                <a:ln>
                  <a:noFill/>
                </a:ln>
                <a:solidFill>
                  <a:srgbClr val="2671B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#9Slide02 Tieu de rat dai 02" panose="020B0606020202050201" pitchFamily="34" charset="0"/>
                <a:ea typeface="+mn-ea"/>
                <a:cs typeface="Times New Roman" panose="02020603050405020304" pitchFamily="18" charset="0"/>
              </a:rPr>
              <a:t>THANK YOU!</a:t>
            </a:r>
            <a:endParaRPr kumimoji="0" lang="az-Cyrl-AZ" sz="6000" b="1" i="0" u="none" strike="noStrike" kern="1200" cap="none" spc="0" normalizeH="0" baseline="0" noProof="0">
              <a:ln>
                <a:noFill/>
              </a:ln>
              <a:solidFill>
                <a:srgbClr val="2671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#9Slide02 Tieu de rat dai 02" panose="020B0606020202050201" pitchFamily="34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 descr="Text, logo&#10;&#10;Description automatically generated">
            <a:extLst>
              <a:ext uri="{FF2B5EF4-FFF2-40B4-BE49-F238E27FC236}">
                <a16:creationId xmlns:a16="http://schemas.microsoft.com/office/drawing/2014/main" id="{8206AA89-D82E-F0D4-DFB2-16DC1DA8A6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687"/>
                    </a14:imgEffect>
                    <a14:imgEffect>
                      <a14:saturation sat="72000"/>
                    </a14:imgEffect>
                    <a14:imgEffect>
                      <a14:brightnessContrast brigh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3095" y="36705"/>
            <a:ext cx="1095247" cy="640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932D59-7F4F-2DDD-8821-AE158075CD0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0" y="73080"/>
            <a:ext cx="903068" cy="92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2F2050-FA90-97BB-B508-56727830522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385" y="3410"/>
            <a:ext cx="720302" cy="7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4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14:reveal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62E05-CBD3-4AEB-306E-AB49D94A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z="3200" b="1" dirty="0">
                <a:solidFill>
                  <a:srgbClr val="0070C0"/>
                </a:solidFill>
              </a:rPr>
              <a:t>WHY PYTHON?</a:t>
            </a:r>
            <a:endParaRPr lang="en-GB" sz="3200" b="1" dirty="0">
              <a:solidFill>
                <a:srgbClr val="0070C0"/>
              </a:solidFill>
            </a:endParaRPr>
          </a:p>
        </p:txBody>
      </p:sp>
      <p:pic>
        <p:nvPicPr>
          <p:cNvPr id="3074" name="Picture 2" descr="Python language">
            <a:extLst>
              <a:ext uri="{FF2B5EF4-FFF2-40B4-BE49-F238E27FC236}">
                <a16:creationId xmlns:a16="http://schemas.microsoft.com/office/drawing/2014/main" id="{81C536E6-9E0E-041A-4A61-6114A60AB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26" y="1738312"/>
            <a:ext cx="60960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Python | Innovative IT Services to Forward-thinking Businesses">
            <a:extLst>
              <a:ext uri="{FF2B5EF4-FFF2-40B4-BE49-F238E27FC236}">
                <a16:creationId xmlns:a16="http://schemas.microsoft.com/office/drawing/2014/main" id="{AF356482-D384-B67D-2C60-A7AC262968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BA592-B604-0C7A-97B1-8427AD5A8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595" y="2231222"/>
            <a:ext cx="4543245" cy="410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61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EF79C1F-05DC-81B2-6D4E-A03FC767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z="3200" b="1" dirty="0">
                <a:solidFill>
                  <a:srgbClr val="0070C0"/>
                </a:solidFill>
              </a:rPr>
              <a:t>ROAD MAP</a:t>
            </a:r>
            <a:endParaRPr lang="en-GB" sz="3200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1DEF9-2ED6-D44E-F41A-6547924FF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804" y="1025317"/>
            <a:ext cx="4042682" cy="5335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F276FF-9E61-9DD3-78DA-0FA40857E9F0}"/>
              </a:ext>
            </a:extLst>
          </p:cNvPr>
          <p:cNvSpPr txBox="1"/>
          <p:nvPr/>
        </p:nvSpPr>
        <p:spPr>
          <a:xfrm>
            <a:off x="8156121" y="5713639"/>
            <a:ext cx="3385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Source: datasciencedojo.com</a:t>
            </a:r>
          </a:p>
        </p:txBody>
      </p:sp>
    </p:spTree>
    <p:extLst>
      <p:ext uri="{BB962C8B-B14F-4D97-AF65-F5344CB8AC3E}">
        <p14:creationId xmlns:p14="http://schemas.microsoft.com/office/powerpoint/2010/main" val="1294289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B4F6D-442A-9300-4F82-098699E4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926" y="2823578"/>
            <a:ext cx="6911860" cy="769972"/>
          </a:xfrm>
        </p:spPr>
        <p:txBody>
          <a:bodyPr anchor="b"/>
          <a:lstStyle/>
          <a:p>
            <a:r>
              <a:rPr lang="en-US" sz="3200" b="1" dirty="0">
                <a:solidFill>
                  <a:srgbClr val="0070C0"/>
                </a:solidFill>
              </a:rPr>
              <a:t>VARIABLE AND DATA TYPES</a:t>
            </a:r>
            <a:endParaRPr lang="en-GB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358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FF188-BC07-3A8D-707D-51009D8E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VARIABLES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4175E-871C-DA49-000A-18DC3DB424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Definition: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Variable in Programming is a named storage location that holds a value or data. These values can change during the execution of a program, hence the term "variable." Variables are essential for storing and manipulating data in computer programs. A variable is the basic building block of a program that can be used in expressions as a substitute in place of the value it stores. (source: geeksforgeeks.org)</a:t>
            </a:r>
          </a:p>
          <a:p>
            <a:pPr algn="just"/>
            <a:endParaRPr lang="en-US" sz="1800" i="1" dirty="0">
              <a:solidFill>
                <a:srgbClr val="2732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Declaration: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phie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0.25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swe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 0.5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facies = “Sand”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is_checked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=True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Types of variable: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Global variable: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global variables can be accessed in any part of the program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Local variable: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are only 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accessible within that limited context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569890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0AF22B4-E0A4-4E55-0FD8-BA5A2BF17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0070C0"/>
                </a:solidFill>
              </a:rPr>
              <a:t>VARIABLES NAMING NOTES</a:t>
            </a:r>
            <a:endParaRPr lang="en-GB" sz="32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1D645-AB18-89C3-EABE-E5630B4387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800" b="1" u="sng" dirty="0">
                <a:solidFill>
                  <a:srgbClr val="2732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is case-sensitive language</a:t>
            </a:r>
          </a:p>
          <a:p>
            <a:r>
              <a:rPr lang="en-US" sz="1800" b="1" u="sng" dirty="0">
                <a:solidFill>
                  <a:srgbClr val="2732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names must:</a:t>
            </a:r>
          </a:p>
          <a:p>
            <a:pPr lvl="1"/>
            <a:r>
              <a:rPr lang="en-US" sz="1800" b="1" u="sng" dirty="0">
                <a:solidFill>
                  <a:srgbClr val="2732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2732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with underscore ( _ ) or letter ( a-z </a:t>
            </a:r>
            <a:r>
              <a:rPr lang="en-US" sz="1800" dirty="0" err="1">
                <a:solidFill>
                  <a:srgbClr val="2732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A-Z</a:t>
            </a:r>
            <a:r>
              <a:rPr lang="en-US" sz="1800" dirty="0">
                <a:solidFill>
                  <a:srgbClr val="2732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)</a:t>
            </a:r>
          </a:p>
          <a:p>
            <a:pPr lvl="1"/>
            <a:r>
              <a:rPr lang="en-US" sz="1800" dirty="0">
                <a:solidFill>
                  <a:srgbClr val="2732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Followed by any number of underscores ( _ ), letters ( a-z </a:t>
            </a:r>
            <a:r>
              <a:rPr lang="en-US" sz="1800" dirty="0" err="1">
                <a:solidFill>
                  <a:srgbClr val="2732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A-Z</a:t>
            </a:r>
            <a:r>
              <a:rPr lang="en-US" sz="1800" dirty="0">
                <a:solidFill>
                  <a:srgbClr val="2732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), or digits ( 0-9 )</a:t>
            </a:r>
          </a:p>
          <a:p>
            <a:pPr lvl="1"/>
            <a:r>
              <a:rPr lang="en-US" sz="1800" dirty="0">
                <a:solidFill>
                  <a:srgbClr val="2732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use reserved words for variable name</a:t>
            </a:r>
          </a:p>
          <a:p>
            <a:pPr marL="109728" indent="0">
              <a:buNone/>
            </a:pPr>
            <a:endParaRPr lang="en-US" sz="1800" b="1" u="sng" dirty="0">
              <a:solidFill>
                <a:srgbClr val="2732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A535083-42C1-5E70-DC1B-4C4316F9FF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185902"/>
              </p:ext>
            </p:extLst>
          </p:nvPr>
        </p:nvGraphicFramePr>
        <p:xfrm>
          <a:off x="730652" y="2914434"/>
          <a:ext cx="7783003" cy="2822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381735" imgH="2314575" progId="Excel.Sheet.12">
                  <p:embed/>
                </p:oleObj>
              </mc:Choice>
              <mc:Fallback>
                <p:oleObj name="Worksheet" r:id="rId2" imgW="6381735" imgH="2314575" progId="Excel.Sheet.12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A535083-42C1-5E70-DC1B-4C4316F9FF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0652" y="2914434"/>
                        <a:ext cx="7783003" cy="2822791"/>
                      </a:xfrm>
                      <a:prstGeom prst="rect">
                        <a:avLst/>
                      </a:prstGeom>
                      <a:ln w="317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32783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heme/theme1.xml><?xml version="1.0" encoding="utf-8"?>
<a:theme xmlns:a="http://schemas.openxmlformats.org/drawingml/2006/main" name="12_589TGp_Health_light">
  <a:themeElements>
    <a:clrScheme name="Custom 3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309ECC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2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2 1">
        <a:dk1>
          <a:srgbClr val="000000"/>
        </a:dk1>
        <a:lt1>
          <a:srgbClr val="FFFFFF"/>
        </a:lt1>
        <a:dk2>
          <a:srgbClr val="5EB2B6"/>
        </a:dk2>
        <a:lt2>
          <a:srgbClr val="DED9CC"/>
        </a:lt2>
        <a:accent1>
          <a:srgbClr val="9FD56D"/>
        </a:accent1>
        <a:accent2>
          <a:srgbClr val="F4BC72"/>
        </a:accent2>
        <a:accent3>
          <a:srgbClr val="FFFFFF"/>
        </a:accent3>
        <a:accent4>
          <a:srgbClr val="000000"/>
        </a:accent4>
        <a:accent5>
          <a:srgbClr val="CDE7BA"/>
        </a:accent5>
        <a:accent6>
          <a:srgbClr val="DDAA67"/>
        </a:accent6>
        <a:hlink>
          <a:srgbClr val="F18FAB"/>
        </a:hlink>
        <a:folHlink>
          <a:srgbClr val="84A3E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2 2">
        <a:dk1>
          <a:srgbClr val="000000"/>
        </a:dk1>
        <a:lt1>
          <a:srgbClr val="FFFFFF"/>
        </a:lt1>
        <a:dk2>
          <a:srgbClr val="EA9148"/>
        </a:dk2>
        <a:lt2>
          <a:srgbClr val="DED9CC"/>
        </a:lt2>
        <a:accent1>
          <a:srgbClr val="E878C8"/>
        </a:accent1>
        <a:accent2>
          <a:srgbClr val="7DD7E9"/>
        </a:accent2>
        <a:accent3>
          <a:srgbClr val="FFFFFF"/>
        </a:accent3>
        <a:accent4>
          <a:srgbClr val="000000"/>
        </a:accent4>
        <a:accent5>
          <a:srgbClr val="F2BEE0"/>
        </a:accent5>
        <a:accent6>
          <a:srgbClr val="71C3D3"/>
        </a:accent6>
        <a:hlink>
          <a:srgbClr val="98E8B3"/>
        </a:hlink>
        <a:folHlink>
          <a:srgbClr val="E6C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2 3">
        <a:dk1>
          <a:srgbClr val="000000"/>
        </a:dk1>
        <a:lt1>
          <a:srgbClr val="FFFFFF"/>
        </a:lt1>
        <a:dk2>
          <a:srgbClr val="C889CD"/>
        </a:dk2>
        <a:lt2>
          <a:srgbClr val="DED9CC"/>
        </a:lt2>
        <a:accent1>
          <a:srgbClr val="72AFD8"/>
        </a:accent1>
        <a:accent2>
          <a:srgbClr val="80CAB1"/>
        </a:accent2>
        <a:accent3>
          <a:srgbClr val="FFFFFF"/>
        </a:accent3>
        <a:accent4>
          <a:srgbClr val="000000"/>
        </a:accent4>
        <a:accent5>
          <a:srgbClr val="BCD4E9"/>
        </a:accent5>
        <a:accent6>
          <a:srgbClr val="73B7A0"/>
        </a:accent6>
        <a:hlink>
          <a:srgbClr val="E1995D"/>
        </a:hlink>
        <a:folHlink>
          <a:srgbClr val="E5879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_SSF_2025_Rev1.potx" id="{CD2ADC55-8A35-48AD-AE87-7EADB8BD6CCD}" vid="{3E093E46-EE9B-44A4-89EF-4BD651D892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869772F670A444B1AB74B2C5DC4978" ma:contentTypeVersion="14" ma:contentTypeDescription="Create a new document." ma:contentTypeScope="" ma:versionID="b6697b277a424db03c2d15cc0e3fa9d2">
  <xsd:schema xmlns:xsd="http://www.w3.org/2001/XMLSchema" xmlns:xs="http://www.w3.org/2001/XMLSchema" xmlns:p="http://schemas.microsoft.com/office/2006/metadata/properties" xmlns:ns2="4fa09ee0-7dd2-4224-a132-9588d573e245" xmlns:ns3="651c2c75-bd1f-462d-bcc8-8e8e2139ed85" targetNamespace="http://schemas.microsoft.com/office/2006/metadata/properties" ma:root="true" ma:fieldsID="dbf4675a800794ebd1bfb3f67b2be7d5" ns2:_="" ns3:_="">
    <xsd:import namespace="4fa09ee0-7dd2-4224-a132-9588d573e245"/>
    <xsd:import namespace="651c2c75-bd1f-462d-bcc8-8e8e2139ed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09ee0-7dd2-4224-a132-9588d573e2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1c2c75-bd1f-462d-bcc8-8e8e2139ed8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5EF5D9-6B62-4A7A-AAFC-3189271B05DB}">
  <ds:schemaRefs>
    <ds:schemaRef ds:uri="4fa09ee0-7dd2-4224-a132-9588d573e245"/>
    <ds:schemaRef ds:uri="651c2c75-bd1f-462d-bcc8-8e8e2139ed8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A0009BE-A21D-477A-8FC5-B6FD8232602A}">
  <ds:schemaRefs>
    <ds:schemaRef ds:uri="651c2c75-bd1f-462d-bcc8-8e8e2139ed85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4fa09ee0-7dd2-4224-a132-9588d573e245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FFDFE0D-CFA2-4B60-B711-375919945B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Template_SSF_2025_Rev1</Template>
  <TotalTime>3279</TotalTime>
  <Words>1097</Words>
  <Application>Microsoft Office PowerPoint</Application>
  <PresentationFormat>Widescreen</PresentationFormat>
  <Paragraphs>302</Paragraphs>
  <Slides>45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#9Slide02 Noi dung dai</vt:lpstr>
      <vt:lpstr>#9Slide02 Tieu de rat dai 02</vt:lpstr>
      <vt:lpstr>Arial</vt:lpstr>
      <vt:lpstr>Calibri</vt:lpstr>
      <vt:lpstr>Times New Roman</vt:lpstr>
      <vt:lpstr>Wingdings</vt:lpstr>
      <vt:lpstr>12_589TGp_Health_light</vt:lpstr>
      <vt:lpstr>Worksheet</vt:lpstr>
      <vt:lpstr>PYTHON FUNDAMENTAL COURSE</vt:lpstr>
      <vt:lpstr>COURSE OBJECTIVES</vt:lpstr>
      <vt:lpstr>COURSE CONTENTS</vt:lpstr>
      <vt:lpstr>PROGRAMMING LANGUAGE</vt:lpstr>
      <vt:lpstr>WHY PYTHON?</vt:lpstr>
      <vt:lpstr>ROAD MAP</vt:lpstr>
      <vt:lpstr>VARIABLE AND DATA TYPES</vt:lpstr>
      <vt:lpstr>VARIABLES </vt:lpstr>
      <vt:lpstr>VARIABLES NAMING NOTES</vt:lpstr>
      <vt:lpstr>VARIABLE IMPORTANT NOTES</vt:lpstr>
      <vt:lpstr>STATIC TYPING</vt:lpstr>
      <vt:lpstr>DYNAMIC TYPING</vt:lpstr>
      <vt:lpstr>DATA TYPES AND METHODS</vt:lpstr>
      <vt:lpstr>OPERATORS AND CONTROL FLOWS</vt:lpstr>
      <vt:lpstr>ARITHMETIC OPERATORS</vt:lpstr>
      <vt:lpstr>COMPARISON OPERATORS</vt:lpstr>
      <vt:lpstr>ASSIGNMENT OPERATORS</vt:lpstr>
      <vt:lpstr>LOGICAL/MEMBERSHIP/IDENTITY OPERATORS</vt:lpstr>
      <vt:lpstr>IF-ELSE</vt:lpstr>
      <vt:lpstr>MATCH-CASE</vt:lpstr>
      <vt:lpstr>WHILE</vt:lpstr>
      <vt:lpstr>FOR LOOP</vt:lpstr>
      <vt:lpstr>DATA STRUCTURES</vt:lpstr>
      <vt:lpstr>LIST</vt:lpstr>
      <vt:lpstr>TUPLE</vt:lpstr>
      <vt:lpstr>DICTIONARY</vt:lpstr>
      <vt:lpstr>SET</vt:lpstr>
      <vt:lpstr>COMPARISON</vt:lpstr>
      <vt:lpstr>MUTABLE AND IMMUTABLE</vt:lpstr>
      <vt:lpstr>MUTABLE AND IMMUTABLE OBJECTS</vt:lpstr>
      <vt:lpstr>UNPACKING OPERATORS</vt:lpstr>
      <vt:lpstr>UNPACKING OPERATORS</vt:lpstr>
      <vt:lpstr>UNPACKING OPERATORS</vt:lpstr>
      <vt:lpstr>FUNCTIONS</vt:lpstr>
      <vt:lpstr>ERROR HANDLING STRUCTURE</vt:lpstr>
      <vt:lpstr>NUMPY</vt:lpstr>
      <vt:lpstr>PANDAS</vt:lpstr>
      <vt:lpstr>MATPLOTLIB</vt:lpstr>
      <vt:lpstr>CLASS</vt:lpstr>
      <vt:lpstr>CLASS</vt:lpstr>
      <vt:lpstr>CLASS</vt:lpstr>
      <vt:lpstr>CLASS</vt:lpstr>
      <vt:lpstr>CLASS</vt:lpstr>
      <vt:lpstr>CLASS</vt:lpstr>
      <vt:lpstr>PowerPoint Presentation</vt:lpstr>
    </vt:vector>
  </TitlesOfParts>
  <Manager>9Slide.vn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9Slide.vn</dc:subject>
  <dc:creator>Hung Tran Ngoc The</dc:creator>
  <dc:description>9Slide.vn</dc:description>
  <cp:lastModifiedBy>Tan Nguyen Ngoc</cp:lastModifiedBy>
  <cp:revision>21</cp:revision>
  <cp:lastPrinted>2023-06-15T06:24:58Z</cp:lastPrinted>
  <dcterms:created xsi:type="dcterms:W3CDTF">2025-06-17T02:28:32Z</dcterms:created>
  <dcterms:modified xsi:type="dcterms:W3CDTF">2025-08-05T04:12:52Z</dcterms:modified>
  <cp:category>9Slide.vn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0x01010061869772F670A444B1AB74B2C5DC4978</vt:lpwstr>
  </property>
</Properties>
</file>